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oboto Slab"/>
      <p:regular r:id="rId15"/>
      <p:bold r:id="rId16"/>
    </p:embeddedFont>
    <p:embeddedFont>
      <p:font typeface="Robo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Slab-regular.fntdata"/><Relationship Id="rId14" Type="http://schemas.openxmlformats.org/officeDocument/2006/relationships/slide" Target="slides/slide9.xml"/><Relationship Id="rId17" Type="http://schemas.openxmlformats.org/officeDocument/2006/relationships/font" Target="fonts/Roboto-regular.fntdata"/><Relationship Id="rId16" Type="http://schemas.openxmlformats.org/officeDocument/2006/relationships/font" Target="fonts/RobotoSlab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italic.fntdata"/><Relationship Id="rId6" Type="http://schemas.openxmlformats.org/officeDocument/2006/relationships/slide" Target="slides/slide1.xml"/><Relationship Id="rId18" Type="http://schemas.openxmlformats.org/officeDocument/2006/relationships/font" Target="fonts/Robo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0cb9a6638d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0cb9a6638d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0cb9a6638d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0cb9a6638d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0cb9a6638d_0_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0cb9a6638d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0cb9a6638d_0_2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0cb9a6638d_0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0cb9a6638d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0cb9a6638d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0cb9a6638d_0_1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30cb9a6638d_0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0cb9a6638d_0_1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0cb9a6638d_0_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0cb9a6638d_0_2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0cb9a6638d_0_2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facebook.com/interestingengineering/videos/how-costa-rica-runs-on-100-renewable-electricity/1601784876879939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youtube.com/watch?v=M9N7Ev-lvik&amp;t=11s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youtube.com/watch?v=TrlU-E6lnYw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The 3 pillars of sustainability</a:t>
            </a:r>
            <a:endParaRPr/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Understanding Environmental, Economic, and Social Sustainability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What is Sustainability</a:t>
            </a:r>
            <a:endParaRPr/>
          </a:p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3175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17500" lvl="0" marL="3175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 sz="2000">
                <a:latin typeface="Arial"/>
                <a:ea typeface="Arial"/>
                <a:cs typeface="Arial"/>
                <a:sym typeface="Arial"/>
              </a:rPr>
              <a:t>“Sustainability ensures we meet our needs today without compromising the ability of future generations to meet theirs.”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17500" lvl="0" marL="3175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17500" lvl="0" marL="3175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 sz="2000">
                <a:latin typeface="Arial"/>
                <a:ea typeface="Arial"/>
                <a:cs typeface="Arial"/>
                <a:sym typeface="Arial"/>
              </a:rPr>
              <a:t>	•	Discussion Prompt: “What does sustainability mean to you?”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17500" lvl="0" marL="3175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513475" y="2228700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The Three Pillars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of Sustainability</a:t>
            </a:r>
            <a:endParaRPr/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36425" y="167875"/>
            <a:ext cx="5091301" cy="4797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Environmental Sustainability</a:t>
            </a:r>
            <a:endParaRPr/>
          </a:p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-317500" lvl="0" marL="3175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 sz="2000">
                <a:latin typeface="Arial"/>
                <a:ea typeface="Arial"/>
                <a:cs typeface="Arial"/>
                <a:sym typeface="Arial"/>
              </a:rPr>
              <a:t>	Focus on the conservation and responsible use of natural resources (air, water, land, biodiversity).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17500" lvl="0" marL="3175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17500" lvl="0" marL="3175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 sz="2000">
                <a:latin typeface="Arial"/>
                <a:ea typeface="Arial"/>
                <a:cs typeface="Arial"/>
                <a:sym typeface="Arial"/>
              </a:rPr>
              <a:t>	•	Key examples: Renewable energy, recycling, and reducing carbon emissions.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17500" lvl="0" marL="3175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 sz="2000">
                <a:latin typeface="Arial"/>
                <a:ea typeface="Arial"/>
                <a:cs typeface="Arial"/>
                <a:sym typeface="Arial"/>
              </a:rPr>
              <a:t>	•	Case Study: Costa Rica’s focus on renewable energy—running on 99% renewable energy since 2015. </a:t>
            </a:r>
            <a:r>
              <a:rPr lang="bg" sz="20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VIDEO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17500" lvl="0" marL="3175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17500" lvl="0" marL="3175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 sz="2000">
                <a:latin typeface="Arial"/>
                <a:ea typeface="Arial"/>
                <a:cs typeface="Arial"/>
                <a:sym typeface="Arial"/>
              </a:rPr>
              <a:t>	•	Discussion Prompt: “Can you think of examples in your community where environmental sustainability is practiced?”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17500" lvl="0" marL="3175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DEFINITION</a:t>
            </a:r>
            <a:endParaRPr/>
          </a:p>
        </p:txBody>
      </p:sp>
      <p:sp>
        <p:nvSpPr>
          <p:cNvPr id="88" name="Google Shape;88;p1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/>
              <a:t>Sustainability</a:t>
            </a:r>
            <a:r>
              <a:rPr lang="bg"/>
              <a:t> is a social goal for people to co-exist on Earth over a long period of time. Definitions of this term are disputed and have varied with literature, context, and time.[2][1]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bg"/>
              <a:t>Sustainability usually has three dimensions (or pillars): environmental, economic, and social.[1] Many definitions emphasize the environmental dimension.[3][4] 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bg"/>
              <a:t>This can include addressing key environmental problems, including climate change and biodiversity loss. </a:t>
            </a:r>
            <a:r>
              <a:rPr b="1" lang="bg"/>
              <a:t>The idea of sustainability can guide decisions at the global, national, organizational, and individual levels</a:t>
            </a:r>
            <a:r>
              <a:rPr lang="bg"/>
              <a:t>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bg"/>
              <a:t>UNESCO distinguishes the two like this: "Sustainability is often thought of as a long-term goal (i.e. a more sustainable world), while sustainable development refers to the many processes and pathways to achieve it."[7]</a:t>
            </a:r>
            <a:endParaRPr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Economic Sustainability</a:t>
            </a:r>
            <a:endParaRPr/>
          </a:p>
        </p:txBody>
      </p:sp>
      <p:sp>
        <p:nvSpPr>
          <p:cNvPr id="94" name="Google Shape;94;p18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2000">
                <a:latin typeface="Arial"/>
                <a:ea typeface="Arial"/>
                <a:cs typeface="Arial"/>
                <a:sym typeface="Arial"/>
              </a:rPr>
              <a:t>Definition: </a:t>
            </a:r>
            <a:r>
              <a:rPr lang="bg" sz="2000">
                <a:latin typeface="Arial"/>
                <a:ea typeface="Arial"/>
                <a:cs typeface="Arial"/>
                <a:sym typeface="Arial"/>
              </a:rPr>
              <a:t>Ensuring economic growth while preserving the environment and improving quality of life.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 sz="2000">
                <a:latin typeface="Arial"/>
                <a:ea typeface="Arial"/>
                <a:cs typeface="Arial"/>
                <a:sym typeface="Arial"/>
              </a:rPr>
              <a:t>	•	Key examples: Green jobs, sustainable business practices, fair trade.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 sz="2000">
                <a:latin typeface="Arial"/>
                <a:ea typeface="Arial"/>
                <a:cs typeface="Arial"/>
                <a:sym typeface="Arial"/>
              </a:rPr>
              <a:t>	•	Case Study: Patagonia’s business model of repair and reuse to extend product life. </a:t>
            </a:r>
            <a:r>
              <a:rPr lang="bg" sz="20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VIDEO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 sz="2000">
                <a:latin typeface="Arial"/>
                <a:ea typeface="Arial"/>
                <a:cs typeface="Arial"/>
                <a:sym typeface="Arial"/>
              </a:rPr>
              <a:t>	•	Discussion Prompt: “What are some businesses in your area practicing economic sustainability?”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Social Sustainability </a:t>
            </a:r>
            <a:endParaRPr/>
          </a:p>
        </p:txBody>
      </p:sp>
      <p:sp>
        <p:nvSpPr>
          <p:cNvPr id="100" name="Google Shape;100;p19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2000">
                <a:latin typeface="Arial"/>
                <a:ea typeface="Arial"/>
                <a:cs typeface="Arial"/>
                <a:sym typeface="Arial"/>
              </a:rPr>
              <a:t>•	Focus on maintaining social well-being and equity, access to resources, human rights, and community development.</a:t>
            </a:r>
            <a:endParaRPr b="1"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2000">
                <a:latin typeface="Arial"/>
                <a:ea typeface="Arial"/>
                <a:cs typeface="Arial"/>
                <a:sym typeface="Arial"/>
              </a:rPr>
              <a:t>	•	Key examples: Labor rights, access to education, healthcare, and safe working conditions.</a:t>
            </a:r>
            <a:endParaRPr b="1"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2000">
                <a:latin typeface="Arial"/>
                <a:ea typeface="Arial"/>
                <a:cs typeface="Arial"/>
                <a:sym typeface="Arial"/>
              </a:rPr>
              <a:t>	•	Case Study: Scandinavian countries’ focus on work-life balance, social welfare programs, and reducing inequality. </a:t>
            </a:r>
            <a:r>
              <a:rPr b="1" lang="bg" sz="20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VIDEO </a:t>
            </a:r>
            <a:endParaRPr b="1"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2000">
                <a:latin typeface="Arial"/>
                <a:ea typeface="Arial"/>
                <a:cs typeface="Arial"/>
                <a:sym typeface="Arial"/>
              </a:rPr>
              <a:t>	•	Discussion Prompt: “How is your community supporting social sustainability?”</a:t>
            </a:r>
            <a:endParaRPr b="1"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How the pillars interact?</a:t>
            </a:r>
            <a:endParaRPr/>
          </a:p>
        </p:txBody>
      </p:sp>
      <p:sp>
        <p:nvSpPr>
          <p:cNvPr id="106" name="Google Shape;106;p20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2000">
                <a:latin typeface="Arial"/>
                <a:ea typeface="Arial"/>
                <a:cs typeface="Arial"/>
                <a:sym typeface="Arial"/>
              </a:rPr>
              <a:t>  Example: A wind farm (environmental) providing local jobs (economic) and clean energy to underserved areas (social).</a:t>
            </a:r>
            <a:endParaRPr b="1"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bg" sz="2000">
                <a:latin typeface="Arial"/>
                <a:ea typeface="Arial"/>
                <a:cs typeface="Arial"/>
                <a:sym typeface="Arial"/>
              </a:rPr>
              <a:t>	•	Discussion Prompt: “Can you think of a real-life situation where the pillars overlap in your community?”</a:t>
            </a:r>
            <a:endParaRPr b="1"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2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I</a:t>
            </a:r>
            <a:r>
              <a:rPr lang="bg"/>
              <a:t>dentifying Local Sustainability Challenges</a:t>
            </a:r>
            <a:endParaRPr/>
          </a:p>
        </p:txBody>
      </p:sp>
      <p:sp>
        <p:nvSpPr>
          <p:cNvPr id="112" name="Google Shape;112;p21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u="sng"/>
              <a:t>Task: </a:t>
            </a:r>
            <a:r>
              <a:rPr lang="bg"/>
              <a:t>Identify one sustainability challenge in your community related to any pillar.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bg" u="sng"/>
              <a:t>Task: </a:t>
            </a:r>
            <a:r>
              <a:rPr lang="bg"/>
              <a:t>Propose solutions that address environmental, economic, and social aspects.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bg" u="sng"/>
              <a:t>Discussion Prompt</a:t>
            </a:r>
            <a:r>
              <a:rPr lang="bg"/>
              <a:t>: “What challenges does your community face when it comes to sustainability?”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1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u="sng"/>
              <a:t>work in groups of 5 ppl</a:t>
            </a:r>
            <a:endParaRPr b="1" u="sng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bg" u="sng"/>
              <a:t>TIME:</a:t>
            </a:r>
            <a:r>
              <a:rPr lang="bg"/>
              <a:t> 15 min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bg" u="sng"/>
              <a:t>Materials:</a:t>
            </a:r>
            <a:r>
              <a:rPr lang="bg"/>
              <a:t> Use any materials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